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  <p:sldMasterId id="2147483700" r:id="rId4"/>
    <p:sldMasterId id="2147483704" r:id="rId5"/>
  </p:sldMasterIdLst>
  <p:notesMasterIdLst>
    <p:notesMasterId r:id="rId72"/>
  </p:notesMasterIdLst>
  <p:handoutMasterIdLst>
    <p:handoutMasterId r:id="rId73"/>
  </p:handoutMasterIdLst>
  <p:sldIdLst>
    <p:sldId id="257" r:id="rId6"/>
    <p:sldId id="25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59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94" r:id="rId25"/>
    <p:sldId id="332" r:id="rId26"/>
    <p:sldId id="331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1" r:id="rId52"/>
    <p:sldId id="312" r:id="rId53"/>
    <p:sldId id="313" r:id="rId54"/>
    <p:sldId id="315" r:id="rId55"/>
    <p:sldId id="314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hom" id="{2BA19414-F9C1-4074-8A3C-E31E7A59DDA1}">
          <p14:sldIdLst>
            <p14:sldId id="257"/>
            <p14:sldId id="258"/>
          </p14:sldIdLst>
        </p14:section>
        <p14:section name="Muc luc - Tom tat" id="{3ACAC839-A517-4BF8-9F71-B663E20E821B}">
          <p14:sldIdLst>
            <p14:sldId id="267"/>
          </p14:sldIdLst>
        </p14:section>
        <p14:section name="De tai" id="{EDC9111F-FF30-4B4E-862A-2A6EFA0F4E9D}">
          <p14:sldIdLst>
            <p14:sldId id="269"/>
            <p14:sldId id="270"/>
            <p14:sldId id="271"/>
            <p14:sldId id="272"/>
            <p14:sldId id="273"/>
            <p14:sldId id="274"/>
            <p14:sldId id="259"/>
            <p14:sldId id="276"/>
            <p14:sldId id="277"/>
            <p14:sldId id="278"/>
            <p14:sldId id="279"/>
            <p14:sldId id="280"/>
          </p14:sldIdLst>
        </p14:section>
        <p14:section name="Cong nghe" id="{63CF2D06-3C5D-4552-A063-051405335795}">
          <p14:sldIdLst>
            <p14:sldId id="281"/>
          </p14:sldIdLst>
        </p14:section>
        <p14:section name="Thiet ke" id="{B53CE168-F10C-4EED-8356-CF14537FBB36}">
          <p14:sldIdLst>
            <p14:sldId id="282"/>
            <p14:sldId id="283"/>
            <p14:sldId id="284"/>
            <p14:sldId id="294"/>
            <p14:sldId id="332"/>
            <p14:sldId id="331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6"/>
            <p14:sldId id="297"/>
            <p14:sldId id="298"/>
          </p14:sldIdLst>
        </p14:section>
        <p14:section name="Hien thuc - Demo" id="{42B5F99F-5F50-4D4A-8AE0-690A11D972C3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Tong ket" id="{BE55E02D-9E93-4FDD-A81C-73DCBE93A1FF}">
          <p14:sldIdLst>
            <p14:sldId id="327"/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Tham khảo giá sản</a:t>
            </a:r>
            <a:r>
              <a:rPr lang="en-US" baseline="0"/>
              <a:t> phẩm từ</a:t>
            </a:r>
            <a:r>
              <a:rPr lang="en-US"/>
              <a:t> các nguồn khác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Tham khảo giá từ các nguồn khác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97.9</c:v>
                </c:pt>
                <c:pt idx="1">
                  <c:v>2.1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Tin tưởng vào chức năng Đánh giá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64.8</c:v>
                </c:pt>
                <c:pt idx="1">
                  <c:v>35.200000000000003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Giới</a:t>
            </a:r>
            <a:r>
              <a:rPr lang="en-US" baseline="0" smtClean="0"/>
              <a:t> tính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Giới tính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Nam</c:v>
                </c:pt>
                <c:pt idx="1">
                  <c:v>Nữ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0.53500000000000003</c:v>
                </c:pt>
                <c:pt idx="1">
                  <c:v>0.46500000000000002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Cần thiết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73.900000000000006</c:v>
                </c:pt>
                <c:pt idx="1">
                  <c:v>88</c:v>
                </c:pt>
                <c:pt idx="2">
                  <c:v>88.7</c:v>
                </c:pt>
                <c:pt idx="3">
                  <c:v>84.5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Không cần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26.1</c:v>
                </c:pt>
                <c:pt idx="1">
                  <c:v>12</c:v>
                </c:pt>
                <c:pt idx="2">
                  <c:v>11.3</c:v>
                </c:pt>
                <c:pt idx="3">
                  <c:v>15.5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409001696"/>
        <c:axId val="409007136"/>
      </c:barChart>
      <c:catAx>
        <c:axId val="40900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007136"/>
        <c:crosses val="autoZero"/>
        <c:auto val="1"/>
        <c:lblAlgn val="ctr"/>
        <c:lblOffset val="100"/>
        <c:noMultiLvlLbl val="0"/>
      </c:catAx>
      <c:valAx>
        <c:axId val="40900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001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5F53B-574D-4FED-ABC6-42C2EA0E58BF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5C12B-8CB0-4388-B9DE-B94C25140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0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E104C-5A30-4734-9A94-B375E77152A9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2DD-AF5D-4450-BEA4-AEFE32653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72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6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5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7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59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45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1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7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94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76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7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6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69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80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90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6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21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75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1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38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4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0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6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0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6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4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9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5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66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95769" y="1016034"/>
            <a:ext cx="4194131" cy="259076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3733" baseline="0"/>
            </a:lvl1pPr>
          </a:lstStyle>
          <a:p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025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97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18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264352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60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54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18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1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11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60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82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64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148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9585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889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80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9190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45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81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56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57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06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1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9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078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34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06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6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8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7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6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9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86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73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76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5359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 Văn Tốt </a:t>
            </a:r>
            <a:r>
              <a:rPr lang="en-US" sz="28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endParaRPr lang="en-US" sz="240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XÂY DỰNG TRANG WEB VÀ ỨNG DỤNG DI ĐỘNG</a:t>
            </a: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HỖ TRỢ GIAO DỊCH &amp; MUA </a:t>
            </a:r>
            <a:r>
              <a:rPr lang="en-US" sz="4000" b="1" smtClean="0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BÁN TRỰC TUYẾN</a:t>
            </a:r>
            <a:endParaRPr lang="en-US" sz="4000" b="1">
              <a:ln w="19050">
                <a:solidFill>
                  <a:prstClr val="black"/>
                </a:solidFill>
              </a:ln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264" y="289249"/>
            <a:ext cx="956338" cy="942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0121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Bách Khoa Thành Phố Hồ Chí Minh</a:t>
            </a:r>
          </a:p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Khoa Học &amp; Kỹ Thuật Máy Tính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6" y="289249"/>
            <a:ext cx="1051248" cy="1051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3" y="4545242"/>
            <a:ext cx="10885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GVHD: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 ThS. Lê Thị Kim Tuyến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GVPB: 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ThS. </a:t>
            </a:r>
            <a:r>
              <a:rPr lang="en-US" sz="3200" smtClean="0">
                <a:solidFill>
                  <a:prstClr val="black"/>
                </a:solidFill>
                <a:latin typeface="UTM Nyala" panose="02040603050506020204" pitchFamily="18" charset="0"/>
              </a:rPr>
              <a:t>Nguyễn Đình Thành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5739475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600" b="1">
                <a:solidFill>
                  <a:prstClr val="white">
                    <a:lumMod val="65000"/>
                  </a:prstClr>
                </a:solidFill>
                <a:latin typeface="Calibri" pitchFamily="34" charset="0"/>
                <a:cs typeface="Calibri" pitchFamily="34" charset="0"/>
              </a:rPr>
              <a:t>HỖ TRỢ GIAO DỊCH &amp; MUA BÁN TRỰC TUYẾN</a:t>
            </a: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0" y="5009490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8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cs typeface="Calibri" pitchFamily="34" charset="0"/>
              </a:rPr>
              <a:t>VietMarketPlace</a:t>
            </a:r>
            <a:endParaRPr lang="en-US" altLang="ko-KR" sz="4800" b="1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68277"/>
          <a:stretch/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766143"/>
            <a:ext cx="3241321" cy="3241321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A661E7-55AD-4662-9F0C-9CBD4108388E}" type="slidenum">
              <a:rPr lang="en-US" smtClean="0"/>
              <a:pPr/>
              <a:t>10</a:t>
            </a:fld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058907377"/>
              </p:ext>
            </p:extLst>
          </p:nvPr>
        </p:nvGraphicFramePr>
        <p:xfrm>
          <a:off x="3464767" y="2239346"/>
          <a:ext cx="460621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931981025"/>
              </p:ext>
            </p:extLst>
          </p:nvPr>
        </p:nvGraphicFramePr>
        <p:xfrm>
          <a:off x="8126963" y="2239347"/>
          <a:ext cx="4065037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1883469972"/>
              </p:ext>
            </p:extLst>
          </p:nvPr>
        </p:nvGraphicFramePr>
        <p:xfrm>
          <a:off x="0" y="2242456"/>
          <a:ext cx="3377682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Khảo sát 142 người</a:t>
            </a:r>
            <a:endParaRPr lang="en-US" sz="2400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556861193"/>
              </p:ext>
            </p:extLst>
          </p:nvPr>
        </p:nvGraphicFramePr>
        <p:xfrm>
          <a:off x="1611085" y="1403223"/>
          <a:ext cx="8988490" cy="5243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Mục tiêu đề tài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775" y="2122984"/>
            <a:ext cx="106524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Các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Năng Cơ Bản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của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web: đăng ký, đăng nhập, khôi phục mật khẩu, đăng tin Rao bán/Tìm mua, xem thông tin liên hệ người đăng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tin, thanh toán trực tuyến.</a:t>
            </a:r>
            <a:endParaRPr lang="en-US" sz="32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Có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Hệ Thống Quản Lý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dành cho người quản lý.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Ứng dụng hỗ trợ cho các loại máy tính bảng, điện thoại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2907" y="1782685"/>
            <a:ext cx="107861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Đánh Giá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đăng tin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Chọn Vị Trí Giao Dịch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bằng Map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Giới </a:t>
            </a:r>
            <a:r>
              <a:rPr lang="en-US" sz="3200" b="1" i="1">
                <a:latin typeface="Times New Roman" panose="02020603050405020304" pitchFamily="18" charset="0"/>
                <a:ea typeface="Calibri" panose="020F0502020204030204" pitchFamily="34" charset="0"/>
              </a:rPr>
              <a:t>hạn tin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Chức năng </a:t>
            </a:r>
            <a:r>
              <a:rPr lang="en-US" sz="3600" b="1" i="1">
                <a:latin typeface="Times New Roman" panose="02020603050405020304" pitchFamily="18" charset="0"/>
                <a:ea typeface="Calibri" panose="020F0502020204030204" pitchFamily="34" charset="0"/>
              </a:rPr>
              <a:t>Tham khảo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</a:t>
            </a: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năng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Matching</a:t>
            </a:r>
            <a:endParaRPr lang="en-US" sz="3600" b="1" i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pPr algn="ctr"/>
            <a:r>
              <a:rPr lang="en-US" sz="4000" smtClean="0"/>
              <a:t>Chức năng khác</a:t>
            </a:r>
            <a:endParaRPr lang="en-US" sz="4000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03868" y="4702619"/>
            <a:ext cx="5231688" cy="1651527"/>
          </a:xfrm>
          <a:prstGeom prst="roundRect">
            <a:avLst>
              <a:gd name="adj" fmla="val 11712"/>
            </a:avLst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869" y="5756987"/>
            <a:ext cx="5231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400" b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HỖ TRỢ GIAO DỊCH &amp; MUA BÁN TRỰC TUYẾN</a:t>
            </a: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637133" y="4820374"/>
            <a:ext cx="47932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000" b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VietMarketPlace</a:t>
            </a:r>
            <a:endParaRPr lang="en-US" altLang="ko-KR" sz="40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Users\ChouTruong\Desktop\LVTN\mv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40" y="2763139"/>
            <a:ext cx="3738466" cy="2990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2"/>
            </a:pPr>
            <a:r>
              <a:rPr lang="en-US" smtClean="0"/>
              <a:t>CÔNG NGHỆ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33" y="1256786"/>
            <a:ext cx="3030438" cy="1178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19" y="1384371"/>
            <a:ext cx="2165672" cy="1142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81" y="3133041"/>
            <a:ext cx="2758748" cy="1227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t="9650" r="13196" b="9650"/>
          <a:stretch/>
        </p:blipFill>
        <p:spPr>
          <a:xfrm>
            <a:off x="5725093" y="1148013"/>
            <a:ext cx="2107960" cy="1615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55" y="5465494"/>
            <a:ext cx="2369200" cy="580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82" y="3288757"/>
            <a:ext cx="2550140" cy="11769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87" y="3288757"/>
            <a:ext cx="2294572" cy="1405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26" y="5091455"/>
            <a:ext cx="1573894" cy="1328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52" y="4910561"/>
            <a:ext cx="1690400" cy="1690400"/>
          </a:xfrm>
          <a:prstGeom prst="rect">
            <a:avLst/>
          </a:prstGeom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Sơ đồ Usecase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XAMPP\htdocs\VietMarketPlace\_report\diagram\UseCase\UsecaseDiagr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41" y="0"/>
            <a:ext cx="540571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2065182" cy="614197"/>
          </a:xfrm>
        </p:spPr>
        <p:txBody>
          <a:bodyPr/>
          <a:lstStyle/>
          <a:p>
            <a:pPr algn="ctr"/>
            <a:r>
              <a:rPr lang="en-US" sz="2400" smtClean="0"/>
              <a:t>* Khách hàng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XAMPP\htdocs\VietMarketPlace\_report\diagram\UseCase\AdminUsecaseDiagram_fix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9" y="491607"/>
            <a:ext cx="3692979" cy="56871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1561329" cy="614197"/>
          </a:xfrm>
        </p:spPr>
        <p:txBody>
          <a:bodyPr/>
          <a:lstStyle/>
          <a:p>
            <a:pPr algn="ctr"/>
            <a:r>
              <a:rPr lang="en-US" sz="2400" smtClean="0"/>
              <a:t>* Quản lý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325" y="1318490"/>
            <a:ext cx="1138334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68086"/>
              </p:ext>
            </p:extLst>
          </p:nvPr>
        </p:nvGraphicFramePr>
        <p:xfrm>
          <a:off x="2988906" y="2554644"/>
          <a:ext cx="6096000" cy="1371600"/>
        </p:xfrm>
        <a:graphic>
          <a:graphicData uri="http://schemas.openxmlformats.org/drawingml/2006/table">
            <a:tbl>
              <a:tblPr firstRow="1" bandRow="1"/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Trương</a:t>
                      </a:r>
                      <a:r>
                        <a:rPr lang="en-US" sz="2400" b="1" i="0" baseline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 Triệu Hải</a:t>
                      </a:r>
                      <a:endParaRPr lang="en-US" sz="2400" b="1" i="0" dirty="0" smtClean="0">
                        <a:solidFill>
                          <a:schemeClr val="tx1"/>
                        </a:solidFill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51200978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Phạm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Tuấn Anh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51000103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Nguyễn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Lê Duy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51200553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42174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ln w="19050">
                  <a:noFill/>
                </a:ln>
                <a:solidFill>
                  <a:srgbClr val="1761A0"/>
                </a:solidFill>
                <a:latin typeface="UTM Nyala" panose="02040603050506020204" pitchFamily="18" charset="0"/>
              </a:rPr>
              <a:t>DANH SÁCH THÀNH VIÊN</a:t>
            </a:r>
            <a:endParaRPr lang="en-US" sz="4000" b="1">
              <a:ln w="19050">
                <a:noFill/>
              </a:ln>
              <a:solidFill>
                <a:srgbClr val="1761A0"/>
              </a:solidFill>
              <a:latin typeface="UTM Nyala" panose="020406030505060202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>
                <a:solidFill>
                  <a:srgbClr val="DF5327"/>
                </a:solidFill>
              </a:rPr>
              <a:pPr/>
              <a:t>2</a:t>
            </a:fld>
            <a:endParaRPr lang="en-US">
              <a:solidFill>
                <a:srgbClr val="DF532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-692265"/>
            <a:ext cx="3241321" cy="3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>
                <a:latin typeface="Arial" pitchFamily="34" charset="0"/>
                <a:cs typeface="Arial" pitchFamily="34" charset="0"/>
              </a:rPr>
              <a:t>Sơ đồ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ERD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20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8" y="799041"/>
            <a:ext cx="9992788" cy="52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3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>
                <a:latin typeface="Arial" pitchFamily="34" charset="0"/>
                <a:cs typeface="Arial" pitchFamily="34" charset="0"/>
              </a:rPr>
              <a:t>Sơ đồ Hoạt động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(Activities</a:t>
            </a:r>
            <a:r>
              <a:rPr lang="en-US" b="1">
                <a:latin typeface="Arial" pitchFamily="34" charset="0"/>
                <a:cs typeface="Arial" pitchFamily="34" charset="0"/>
              </a:rPr>
              <a:t>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2-DangKy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1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78216" y="6472789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Đăng ký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472789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Đăng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/>
          </a:p>
        </p:txBody>
      </p:sp>
      <p:pic>
        <p:nvPicPr>
          <p:cNvPr id="5" name="Picture 4" descr="D:\XAMPP\htdocs\VietMarketPlace\_report\diagram\Activity\1-DangNhap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2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3-QuenMatKh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98" y="74645"/>
            <a:ext cx="5760720" cy="6593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39604" y="3186581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Khôi phục mật khẩu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Tìm kiếm</a:t>
            </a:r>
          </a:p>
        </p:txBody>
      </p:sp>
      <p:pic>
        <p:nvPicPr>
          <p:cNvPr id="6" name="Picture 5" descr="D:\XAMPP\htdocs\VietMarketPlace\_report\diagram\Activity\4-TimKiem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26" y="462187"/>
            <a:ext cx="6114664" cy="5504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Dùng bản đồ</a:t>
            </a:r>
          </a:p>
        </p:txBody>
      </p:sp>
      <p:pic>
        <p:nvPicPr>
          <p:cNvPr id="5" name="Picture 4" descr="D:\XAMPP\htdocs\VietMarketPlace\_report\diagram\Activity\8-DungBanDo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82" y="622324"/>
            <a:ext cx="6500260" cy="520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1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50788" y="630483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Xem sau</a:t>
            </a:r>
          </a:p>
        </p:txBody>
      </p:sp>
      <p:pic>
        <p:nvPicPr>
          <p:cNvPr id="6" name="Picture 5" descr="D:\XAMPP\htdocs\VietMarketPlace\_report\diagram\Activity\5-XemS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05" y="709127"/>
            <a:ext cx="7446700" cy="51598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7-Dang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90" y="113394"/>
            <a:ext cx="5057775" cy="62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0"/>
            <a:ext cx="10416480" cy="774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Tóm tắt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6344" y="849085"/>
            <a:ext cx="9374832" cy="5652535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sz="3200" b="1" smtClean="0">
                <a:latin typeface="Arial" pitchFamily="34" charset="0"/>
                <a:cs typeface="Arial" pitchFamily="34" charset="0"/>
              </a:rPr>
              <a:t>Giới thiệu đề tài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Tình hình thực tế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Mục tiêu đề tài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3200" b="1" smtClean="0">
                <a:latin typeface="Arial" pitchFamily="34" charset="0"/>
                <a:cs typeface="Arial" pitchFamily="34" charset="0"/>
              </a:rPr>
              <a:t>Công nghệ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3200" b="1" smtClean="0">
                <a:latin typeface="Arial" pitchFamily="34" charset="0"/>
                <a:cs typeface="Arial" pitchFamily="34" charset="0"/>
              </a:rPr>
              <a:t>Thiết kế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3200" b="1" smtClean="0">
                <a:latin typeface="Arial" pitchFamily="34" charset="0"/>
                <a:cs typeface="Arial" pitchFamily="34" charset="0"/>
              </a:rPr>
              <a:t>Hiện thực và Demo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3200" b="1" smtClean="0">
                <a:latin typeface="Arial" pitchFamily="34" charset="0"/>
                <a:cs typeface="Arial" pitchFamily="34" charset="0"/>
              </a:rPr>
              <a:t>Tổng kết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800" b="1">
                <a:latin typeface="Arial" pitchFamily="34" charset="0"/>
                <a:cs typeface="Arial" pitchFamily="34" charset="0"/>
              </a:rPr>
              <a:t>Kết quả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800" b="1">
                <a:latin typeface="Arial" pitchFamily="34" charset="0"/>
                <a:cs typeface="Arial" pitchFamily="34" charset="0"/>
              </a:rPr>
              <a:t>Hạn chế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800" b="1">
                <a:latin typeface="Arial" pitchFamily="34" charset="0"/>
                <a:cs typeface="Arial" pitchFamily="34" charset="0"/>
              </a:rPr>
              <a:t>Định hướng phát </a:t>
            </a: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triển</a:t>
            </a:r>
            <a:endParaRPr lang="en-US" altLang="ko-KR" sz="3200" b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6256" y="6379484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Đánh giá người 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:\XAMPP\htdocs\VietMarketPlace\_report\diagram\Activity\6-DanhGia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67" y="90609"/>
            <a:ext cx="6338598" cy="62235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26918" y="6360823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Xóa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9-Xoa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11" y="157245"/>
            <a:ext cx="6189308" cy="60769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Tham khảo giá</a:t>
            </a:r>
            <a:endParaRPr lang="en-US" sz="4000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5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temp\VietMarketPlace\_report\diagram\Activity\Flowchart_SuggestPric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72" y="0"/>
            <a:ext cx="4005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Matching</a:t>
            </a:r>
            <a:endParaRPr lang="en-US" sz="4000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SchoolThings\HK162\LVTN\diagram\Act\Flowchart_Match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12" y="0"/>
            <a:ext cx="52002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4594404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28700" indent="-1028700" algn="ctr" latinLnBrk="1">
              <a:buFont typeface="+mj-lt"/>
              <a:buAutoNum type="romanUcPeriod" startAt="4"/>
            </a:pPr>
            <a:r>
              <a:rPr lang="en-US" altLang="ko-KR" sz="48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HIỆN THỰC</a:t>
            </a:r>
            <a:endParaRPr lang="en-US" altLang="ko-KR" sz="4800" b="1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504885"/>
            <a:ext cx="3241321" cy="3241321"/>
          </a:xfrm>
          <a:prstGeom prst="rect">
            <a:avLst/>
          </a:prstGeom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Bố cục Website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855305" y="1661049"/>
            <a:ext cx="1048139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>
                <a:latin typeface="Times New Roman" panose="02020603050405020304" pitchFamily="18" charset="0"/>
                <a:ea typeface="Calibri" panose="020F0502020204030204" pitchFamily="34" charset="0"/>
              </a:rPr>
              <a:t>Cấu trúc bao gồm 3 phần</a:t>
            </a:r>
            <a: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b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</a:rPr>
              <a:t>1) </a:t>
            </a: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Header</a:t>
            </a:r>
            <a:b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</a:rPr>
              <a:t>2) </a:t>
            </a: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Content</a:t>
            </a:r>
            <a:b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</a:rPr>
              <a:t>3) </a:t>
            </a: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Footer</a:t>
            </a:r>
            <a: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  <a:t>Nội </a:t>
            </a:r>
            <a:r>
              <a:rPr lang="en-US" sz="4400">
                <a:latin typeface="Times New Roman" panose="02020603050405020304" pitchFamily="18" charset="0"/>
                <a:ea typeface="Calibri" panose="020F0502020204030204" pitchFamily="34" charset="0"/>
              </a:rPr>
              <a:t>dung phần 1 và 3 sẽ cố định ở các trang, phần 2 sẽ thay đổi với các </a:t>
            </a:r>
            <a: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trang.</a:t>
            </a:r>
            <a:endParaRPr lang="en-US" sz="440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5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(1) Header</a:t>
            </a:r>
            <a:endParaRPr lang="en-US" sz="4000" dirty="0"/>
          </a:p>
        </p:txBody>
      </p:sp>
      <p:pic>
        <p:nvPicPr>
          <p:cNvPr id="4" name="Picture 3" descr="C:\Users\ChouTruong\Desktop\LVTN\hien thuc\gue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74" y="1399591"/>
            <a:ext cx="7607852" cy="8864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254791" y="2353877"/>
            <a:ext cx="3682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chưa đăng nhập</a:t>
            </a:r>
            <a:endParaRPr lang="en-US" sz="2400"/>
          </a:p>
        </p:txBody>
      </p:sp>
      <p:pic>
        <p:nvPicPr>
          <p:cNvPr id="6" name="Picture 5" descr="C:\Users\ChouTruong\Desktop\LVTN\hien thuc\us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94" y="3013788"/>
            <a:ext cx="10291812" cy="83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89818" y="3889668"/>
            <a:ext cx="3012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đăng nhập</a:t>
            </a:r>
            <a:endParaRPr lang="en-US" sz="2400"/>
          </a:p>
        </p:txBody>
      </p:sp>
      <p:pic>
        <p:nvPicPr>
          <p:cNvPr id="9" name="Picture 8" descr="C:\Users\ChouTruong\Desktop\LVTN\hien thuc\admi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9" y="4571999"/>
            <a:ext cx="11024480" cy="80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4437532" y="5597141"/>
            <a:ext cx="3316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 đăng nhập</a:t>
            </a:r>
            <a:endParaRPr lang="en-US" sz="240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(3) Footer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5300749" y="4897345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C:\Users\ChouTruong\Desktop\LVTN\hien thuc\foot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29" y="2357180"/>
            <a:ext cx="9748340" cy="206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5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Tình hình thực tế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(2) Content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17714" y="1229320"/>
            <a:ext cx="11756571" cy="5632311"/>
          </a:xfrm>
          <a:prstGeom prst="rect">
            <a:avLst/>
          </a:prstGeom>
        </p:spPr>
        <p:txBody>
          <a:bodyPr wrap="square" numCol="2" spcCol="54864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sản phẩm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đ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ăng tin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vật phẩm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cửa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của tôi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xem sau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kết quả Matching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bản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thông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tin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cá nhân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đăng nhập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đăng ký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quên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mật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quản lý</a:t>
            </a:r>
            <a:endParaRPr lang="en-US" sz="40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pic>
        <p:nvPicPr>
          <p:cNvPr id="4" name="Picture 3" descr="C:\Users\ChouTruong\Desktop\LVTN\hien thuc\sob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73911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185879" y="6464430"/>
            <a:ext cx="182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chủ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87468" y="6095098"/>
            <a:ext cx="2617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Banner &amp; Thanh tìm kiếm</a:t>
            </a:r>
            <a:endParaRPr lang="en-US"/>
          </a:p>
        </p:txBody>
      </p:sp>
      <p:pic>
        <p:nvPicPr>
          <p:cNvPr id="5" name="Picture 4" descr="C:\Users\ChouTruong\Desktop\LVTN\hien thuc\men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52" y="1717806"/>
            <a:ext cx="9207896" cy="42081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7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2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chủ</a:t>
            </a:r>
            <a:endParaRPr lang="en-US"/>
          </a:p>
        </p:txBody>
      </p:sp>
      <p:pic>
        <p:nvPicPr>
          <p:cNvPr id="6" name="Picture 5" descr="C:\Users\ChouTruong\Desktop\LVTN\hien thuc\ra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9" y="1375143"/>
            <a:ext cx="5760720" cy="471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22" y="1340028"/>
            <a:ext cx="5992354" cy="4790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58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ở Trang chủ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3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63954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30626" y="6444516"/>
            <a:ext cx="2730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các sản phẩm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378830" y="6410396"/>
            <a:ext cx="343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các sản phẩm</a:t>
            </a:r>
            <a:endParaRPr lang="en-US"/>
          </a:p>
        </p:txBody>
      </p:sp>
      <p:pic>
        <p:nvPicPr>
          <p:cNvPr id="6" name="Picture 5" descr="C:\Users\ChouTruong\Desktop\LVTN\hien thuc\all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54"/>
          <a:stretch/>
        </p:blipFill>
        <p:spPr bwMode="auto">
          <a:xfrm>
            <a:off x="2575558" y="1331017"/>
            <a:ext cx="7040882" cy="50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902627" y="6410396"/>
            <a:ext cx="238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Máy Tính</a:t>
            </a:r>
            <a:endParaRPr lang="en-US"/>
          </a:p>
        </p:txBody>
      </p:sp>
      <p:pic>
        <p:nvPicPr>
          <p:cNvPr id="5" name="Picture 4" descr="C:\Users\ChouTruong\Desktop\LVTN\hien thuc\m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6" y="1335726"/>
            <a:ext cx="8011886" cy="49182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567120" y="6360540"/>
            <a:ext cx="30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Bố cục Trang chi tiết sản phẩm</a:t>
            </a:r>
            <a:endParaRPr lang="en-US"/>
          </a:p>
        </p:txBody>
      </p:sp>
      <p:pic>
        <p:nvPicPr>
          <p:cNvPr id="7" name="Picture 6" descr="C:\Users\ChouTruong\Desktop\LVTN\hien thuc\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3423"/>
          <a:stretch/>
        </p:blipFill>
        <p:spPr bwMode="auto">
          <a:xfrm>
            <a:off x="1694799" y="1725537"/>
            <a:ext cx="8802402" cy="43573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/>
          </a:p>
        </p:txBody>
      </p:sp>
      <p:pic>
        <p:nvPicPr>
          <p:cNvPr id="5" name="Picture 4" descr="C:\Users\ChouTruong\Desktop\LVTN\hien thuc\cts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253936"/>
            <a:ext cx="5760720" cy="55556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57880" y="1545944"/>
            <a:ext cx="283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A xem tin của B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0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smtClean="0"/>
              <a:t>N</a:t>
            </a:r>
            <a:r>
              <a:rPr lang="vi-VN" sz="4400" smtClean="0"/>
              <a:t>gười </a:t>
            </a:r>
            <a:r>
              <a:rPr lang="vi-VN" sz="4400"/>
              <a:t>dùng Internet tại Việt Nam 2016</a:t>
            </a:r>
            <a:endParaRPr lang="en-US" sz="44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pPr algn="ctr"/>
            <a:r>
              <a:rPr lang="en-US" smtClean="0"/>
              <a:t>*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kê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Internet Live Stats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tính đến hết 2016</a:t>
            </a: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96" y="1276598"/>
            <a:ext cx="5306006" cy="4939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3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phẩm</a:t>
            </a:r>
            <a:endParaRPr lang="en-US" sz="4000" dirty="0"/>
          </a:p>
        </p:txBody>
      </p:sp>
      <p:pic>
        <p:nvPicPr>
          <p:cNvPr id="4" name="Picture 3" descr="C:\Users\ChouTruong\Desktop\LVTN\hien thuc\ctsp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63" y="1293171"/>
            <a:ext cx="6201746" cy="54846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1564606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B xem tin của mình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tin</a:t>
            </a:r>
            <a:endParaRPr lang="en-US" sz="4000" dirty="0"/>
          </a:p>
        </p:txBody>
      </p:sp>
      <p:pic>
        <p:nvPicPr>
          <p:cNvPr id="6" name="Picture 5" descr="C:\Users\ChouTruong\Desktop\LVTN\hien thuc\da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02" y="1283117"/>
            <a:ext cx="6948196" cy="5528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cửa hàng của tôi</a:t>
            </a:r>
            <a:endParaRPr lang="en-US" sz="4000" dirty="0"/>
          </a:p>
        </p:txBody>
      </p:sp>
      <p:pic>
        <p:nvPicPr>
          <p:cNvPr id="4" name="Picture 3" descr="C:\Users\ChouTruong\Desktop\LVTN\hien thuc\c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51" y="1330049"/>
            <a:ext cx="7284098" cy="54108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8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Matching</a:t>
            </a:r>
            <a:endParaRPr lang="en-US" sz="4000" dirty="0"/>
          </a:p>
        </p:txBody>
      </p:sp>
      <p:pic>
        <p:nvPicPr>
          <p:cNvPr id="5" name="Picture 4" descr="C:\Users\ChouTruong\Desktop\LVTN\hien thuc\matchi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42" y="1376945"/>
            <a:ext cx="5946712" cy="30074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096364" y="4433801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Có kết quả phù hợp</a:t>
            </a:r>
            <a:endParaRPr lang="en-US"/>
          </a:p>
        </p:txBody>
      </p:sp>
      <p:pic>
        <p:nvPicPr>
          <p:cNvPr id="7" name="Picture 6" descr="C:\Users\ChouTruong\Desktop\LVTN\hien thuc\match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7" y="4852548"/>
            <a:ext cx="5760720" cy="13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778969" y="6327422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Không có kết quả phù hợp</a:t>
            </a:r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Xem sau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666502" y="6327422"/>
            <a:ext cx="285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Xem sau ở mục Tin Rao Bán</a:t>
            </a:r>
            <a:endParaRPr lang="en-US"/>
          </a:p>
        </p:txBody>
      </p:sp>
      <p:pic>
        <p:nvPicPr>
          <p:cNvPr id="10" name="Picture 9" descr="C:\Users\ChouTruong\Desktop\LVTN\hien thuc\xem sa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45" y="1519157"/>
            <a:ext cx="8870302" cy="44683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Bản đồ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307653" y="6430221"/>
            <a:ext cx="357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Click vào sản phẩm Asus Zenfone 3</a:t>
            </a:r>
            <a:endParaRPr lang="en-US"/>
          </a:p>
        </p:txBody>
      </p:sp>
      <p:pic>
        <p:nvPicPr>
          <p:cNvPr id="5" name="Picture 4" descr="C:\Users\ChouTruong\Desktop\LVTN\hien thuc\ma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450" y="1248873"/>
            <a:ext cx="8441092" cy="51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thông tin cá nhân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224263" y="5627002"/>
            <a:ext cx="374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A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xem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thông tin của mình</a:t>
            </a:r>
            <a:endParaRPr lang="en-US"/>
          </a:p>
        </p:txBody>
      </p:sp>
      <p:pic>
        <p:nvPicPr>
          <p:cNvPr id="6" name="Picture 5" descr="C:\Users\ChouTruong\Desktop\LVTN\hien thuc\profile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27" y="2003552"/>
            <a:ext cx="9248934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8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nhập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045071" y="6102862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nhập tài khoản</a:t>
            </a:r>
            <a:endParaRPr lang="en-US"/>
          </a:p>
        </p:txBody>
      </p:sp>
      <p:pic>
        <p:nvPicPr>
          <p:cNvPr id="5" name="Picture 4" descr="C:\Users\ChouTruong\Desktop\LVTN\hien thuc\log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08" y="2118049"/>
            <a:ext cx="9780384" cy="26219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ký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154075" y="6093532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ký tài khoản</a:t>
            </a:r>
            <a:endParaRPr lang="en-US"/>
          </a:p>
        </p:txBody>
      </p:sp>
      <p:pic>
        <p:nvPicPr>
          <p:cNvPr id="6" name="Picture 5" descr="C:\Users\ChouTruong\Desktop\LVTN\hien thuc\re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19" y="1681647"/>
            <a:ext cx="9786760" cy="39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quên mật khẩu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1319792" y="59908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Email để lấy link khôi phục</a:t>
            </a:r>
            <a:endParaRPr lang="en-US"/>
          </a:p>
        </p:txBody>
      </p:sp>
      <p:pic>
        <p:nvPicPr>
          <p:cNvPr id="5" name="Picture 4" descr="C:\Users\ChouTruong\Desktop\LVTN\hien thuc\rese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" y="2183473"/>
            <a:ext cx="5265420" cy="25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emai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93" y="1492276"/>
            <a:ext cx="5760720" cy="39122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863778" y="599089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Mật khẩu mới</a:t>
            </a:r>
            <a:endParaRPr lang="en-US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M</a:t>
            </a:r>
            <a:r>
              <a:rPr lang="vi-VN" sz="3200" smtClean="0"/>
              <a:t>ức </a:t>
            </a:r>
            <a:r>
              <a:rPr lang="vi-VN" sz="3200"/>
              <a:t>độ thường xuyên Online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r>
              <a:rPr lang="en-US" sz="2400" smtClean="0"/>
              <a:t>* Consumer Barometer with Google: The </a:t>
            </a:r>
            <a:r>
              <a:rPr lang="en-US" sz="2400"/>
              <a:t>Connected Consumer Survey 2016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9"/>
          <a:stretch/>
        </p:blipFill>
        <p:spPr bwMode="auto">
          <a:xfrm>
            <a:off x="668784" y="1670180"/>
            <a:ext cx="10854432" cy="351764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663944" y="6499279"/>
            <a:ext cx="1312025" cy="330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947288" y="6140830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bình thường</a:t>
            </a:r>
            <a:endParaRPr lang="en-US"/>
          </a:p>
        </p:txBody>
      </p:sp>
      <p:pic>
        <p:nvPicPr>
          <p:cNvPr id="10" name="Picture 9" descr="C:\Users\ChouTruong\Desktop\LVTN\hien thuc\vipn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0" y="1553129"/>
            <a:ext cx="4084320" cy="42138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326077" y="6168822"/>
            <a:ext cx="153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VIP</a:t>
            </a:r>
            <a:endParaRPr lang="en-US"/>
          </a:p>
        </p:txBody>
      </p:sp>
      <p:pic>
        <p:nvPicPr>
          <p:cNvPr id="5" name="Picture 4" descr="C:\Users\ChouTruong\Desktop\vi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23" y="1633138"/>
            <a:ext cx="3901440" cy="40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82" y="1530083"/>
            <a:ext cx="3063505" cy="4259949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</a:t>
            </a:r>
            <a:endParaRPr lang="en-US" sz="4000" dirty="0"/>
          </a:p>
        </p:txBody>
      </p:sp>
      <p:pic>
        <p:nvPicPr>
          <p:cNvPr id="6" name="Picture 5" descr="C:\Users\ChouTruong\Desktop\LVTN\hien thuc\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7" y="1283772"/>
            <a:ext cx="9683744" cy="23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98" y="3638940"/>
            <a:ext cx="8322402" cy="32190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smtClean="0"/>
              <a:t>Kết quả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Xây dựng thành công hệ thống ứng dụng hỗ trợ giao dịch và mua bán;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Phân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chia rỏ ràng loại tin Rao bán,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Tìm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mua để hỗ trợ người dùng tìm kiếm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Xây 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dựng trang quản lý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hỗ trợ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 cho người quản lý dễ dàng trong việc quản lý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tin rao bán/tìm mua và người dùng;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việc gợi ý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 giá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dùng, giúp người dùng có thể dễ dàng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định giá sản phẩm cần mua, bán;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matching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dùng, giúp người dùng có thể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tìm được đối tượng để giao dịch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smtClean="0"/>
              <a:t>Kết quả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Hỗ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trợ người dùng tìm kiếm thông qua bản đồ, lựa chọn vị trí giao dịch;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Ứng dụng hỗ trợ giao diện thích ứng với mọi kích thước màn hình điện thoại, máy tính bảng;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Ngoài ra nhóm còn hiện thực chức năng thông báo Live khi có sản phẩm được Match với nhu cầu người dùng;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hệ thống trên mô hình MVC với framework Laravel 5.4 mới nhất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rất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tiện lợi cho việc bảo trì và phát triển sau này;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Sử dụng Bootstrap phiên bản 4 mới nhất rất tiện lợi cho việc bảo trì và phát triển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này.</a:t>
            </a:r>
            <a:endParaRPr lang="en-US" sz="20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2"/>
            </a:pPr>
            <a:r>
              <a:rPr lang="en-US" b="1" smtClean="0"/>
              <a:t>Hạn chế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422972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chưa có ứng dụng di động riêng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chỉ có danh mục: Điện thoại, Máy tính,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Chưa có biện pháp ngăn chặn bot đánh giá, bình luận liên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tục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Chưa kiểm duyệt được hình ảnh bạo lực/ đồi trụy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Chức năng tham khảo giá và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Matching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còn một số nhược điểm: 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Phương pháp còn khá thô sơ;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Thuật toán so sánh tag còn chưa hoàn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thiện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3"/>
            </a:pPr>
            <a:r>
              <a:rPr lang="en-US" b="1" smtClean="0"/>
              <a:t>Hướng phát triển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314737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Phát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triển hệ thống trên Ứng dụng di động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GB" sz="20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Áp </a:t>
            </a:r>
            <a:r>
              <a:rPr lang="en-GB" sz="2000">
                <a:latin typeface="Times New Roman" panose="02020603050405020304" pitchFamily="18" charset="0"/>
                <a:ea typeface="Calibri" panose="020F0502020204030204" pitchFamily="34" charset="0"/>
              </a:rPr>
              <a:t>dụng các thuật toán tốt hơn để so sánh chuỗi tag</a:t>
            </a: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thêm các danh mục phù hợp cho người dùng;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Tăng cường khả năng giao dịch an toàn cho khách hàng bằng cách xác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tài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khoản bằng hình chụp cận mặt và thẻ Chứng minh thư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Tìm hiểu và ứng dụng công nghệ kiểm duyệt hình ảnh đồi trụy, bạo lực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3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Hoạt </a:t>
            </a:r>
            <a:r>
              <a:rPr lang="vi-VN" sz="3200"/>
              <a:t>động phổ biến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Thống kê 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Statista năm 2015</a:t>
            </a:r>
            <a:endParaRPr lang="en-US" sz="2400"/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6"/>
          <a:stretch/>
        </p:blipFill>
        <p:spPr>
          <a:xfrm>
            <a:off x="2699656" y="1216612"/>
            <a:ext cx="6792684" cy="5182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760627" y="6398867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/>
              <a:t>Lượng truy cập các Website </a:t>
            </a:r>
            <a:r>
              <a:rPr lang="vi-VN" sz="3200" smtClean="0"/>
              <a:t>E-Commerce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Q&amp;Me, “Vietnam EC Market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 2016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endParaRPr lang="en-US" sz="2400"/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/>
          <a:stretch/>
        </p:blipFill>
        <p:spPr>
          <a:xfrm>
            <a:off x="2030963" y="1223088"/>
            <a:ext cx="8130074" cy="4989246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Trường Đại Học Bách Khoa HCM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5" y="1338650"/>
            <a:ext cx="5166808" cy="4945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59" y="1844405"/>
            <a:ext cx="5182049" cy="3947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74" y="1338650"/>
            <a:ext cx="4384831" cy="539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19" y="1338650"/>
            <a:ext cx="5166808" cy="1668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87" y="2486450"/>
            <a:ext cx="5128704" cy="3574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2" y="3007575"/>
            <a:ext cx="5136325" cy="1501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13" y="5155582"/>
            <a:ext cx="5143946" cy="127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33" y="3325734"/>
            <a:ext cx="5075360" cy="142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747793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1095</Words>
  <Application>Microsoft Office PowerPoint</Application>
  <PresentationFormat>Widescreen</PresentationFormat>
  <Paragraphs>268</Paragraphs>
  <Slides>66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66</vt:i4>
      </vt:variant>
    </vt:vector>
  </HeadingPairs>
  <TitlesOfParts>
    <vt:vector size="81" baseType="lpstr">
      <vt:lpstr>맑은 고딕</vt:lpstr>
      <vt:lpstr>Arial</vt:lpstr>
      <vt:lpstr>Calibri</vt:lpstr>
      <vt:lpstr>Calibri Light</vt:lpstr>
      <vt:lpstr>Dosis</vt:lpstr>
      <vt:lpstr>Symbol</vt:lpstr>
      <vt:lpstr>Tahoma</vt:lpstr>
      <vt:lpstr>Times New Roman</vt:lpstr>
      <vt:lpstr>UTM Nyala</vt:lpstr>
      <vt:lpstr>Wingdings</vt:lpstr>
      <vt:lpstr>Retrospect</vt:lpstr>
      <vt:lpstr>Office Theme</vt:lpstr>
      <vt:lpstr>1_Office Theme</vt:lpstr>
      <vt:lpstr>2_Office Theme</vt:lpstr>
      <vt:lpstr>1_Retrospect</vt:lpstr>
      <vt:lpstr>PowerPoint Presentation</vt:lpstr>
      <vt:lpstr>PowerPoint Presentation</vt:lpstr>
      <vt:lpstr>Tóm tắt</vt:lpstr>
      <vt:lpstr>GIỚI THIỆU ĐỀ TÀI</vt:lpstr>
      <vt:lpstr>Người dùng Internet tại Việt Nam 2016</vt:lpstr>
      <vt:lpstr>Mức độ thường xuyên Online của người dùng Việt Nam</vt:lpstr>
      <vt:lpstr>Hoạt động phổ biến của người dùng Việt Nam</vt:lpstr>
      <vt:lpstr>Lượng truy cập các Website E-Commerce</vt:lpstr>
      <vt:lpstr>Trường Đại Học Bách Khoa HCM</vt:lpstr>
      <vt:lpstr>PowerPoint Presentation</vt:lpstr>
      <vt:lpstr>Thực hiện khảo sát</vt:lpstr>
      <vt:lpstr>Thực hiện khảo sát</vt:lpstr>
      <vt:lpstr>GIỚI THIỆU ĐỀ TÀI</vt:lpstr>
      <vt:lpstr>Chức năng khác</vt:lpstr>
      <vt:lpstr>PowerPoint Presentation</vt:lpstr>
      <vt:lpstr>CÔNG NGHỆ</vt:lpstr>
      <vt:lpstr>THIẾT KẾ</vt:lpstr>
      <vt:lpstr>PowerPoint Presentation</vt:lpstr>
      <vt:lpstr>PowerPoint Presentation</vt:lpstr>
      <vt:lpstr>THIẾT KẾ</vt:lpstr>
      <vt:lpstr>PowerPoint Presentation</vt:lpstr>
      <vt:lpstr>THIẾT KẾ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Chức năng Tham khảo giá</vt:lpstr>
      <vt:lpstr>PowerPoint Presentation</vt:lpstr>
      <vt:lpstr>Chức năng Matching</vt:lpstr>
      <vt:lpstr>PowerPoint Presentation</vt:lpstr>
      <vt:lpstr>PowerPoint Presentation</vt:lpstr>
      <vt:lpstr>Bố cục Website</vt:lpstr>
      <vt:lpstr>(1) Header</vt:lpstr>
      <vt:lpstr>(3) Footer</vt:lpstr>
      <vt:lpstr>(2) Content</vt:lpstr>
      <vt:lpstr>Trang chủ</vt:lpstr>
      <vt:lpstr>Trang chủ</vt:lpstr>
      <vt:lpstr>Trang chủ</vt:lpstr>
      <vt:lpstr>Trang chủ</vt:lpstr>
      <vt:lpstr>Trang các sản phẩm</vt:lpstr>
      <vt:lpstr>Trang các sản phẩm</vt:lpstr>
      <vt:lpstr>Trang các sản phẩm</vt:lpstr>
      <vt:lpstr>Trang chi tiết sản phẩm</vt:lpstr>
      <vt:lpstr>Trang chi tiết sản phẩm</vt:lpstr>
      <vt:lpstr>Trang chi tiết sản phẩm</vt:lpstr>
      <vt:lpstr>Trang đăng tin</vt:lpstr>
      <vt:lpstr>Trang cửa hàng của tôi</vt:lpstr>
      <vt:lpstr>Trang Matching</vt:lpstr>
      <vt:lpstr>Trang Xem sau</vt:lpstr>
      <vt:lpstr>Trang Bản đồ</vt:lpstr>
      <vt:lpstr>Trang thông tin cá nhân</vt:lpstr>
      <vt:lpstr>Trang đăng nhập</vt:lpstr>
      <vt:lpstr>Trang đăng ký</vt:lpstr>
      <vt:lpstr>Trang quên mật khẩu</vt:lpstr>
      <vt:lpstr>Nâng cấp tài khoản</vt:lpstr>
      <vt:lpstr>Nâng cấp tài khoản</vt:lpstr>
      <vt:lpstr>Người quản lý</vt:lpstr>
      <vt:lpstr>TỔNG KẾT</vt:lpstr>
      <vt:lpstr>TỔNG KẾT</vt:lpstr>
      <vt:lpstr>TỔNG KẾT</vt:lpstr>
      <vt:lpstr>TỔNG KẾT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ChouTruong</dc:creator>
  <cp:lastModifiedBy>ChouTruong</cp:lastModifiedBy>
  <cp:revision>38</cp:revision>
  <dcterms:created xsi:type="dcterms:W3CDTF">2017-06-03T09:08:53Z</dcterms:created>
  <dcterms:modified xsi:type="dcterms:W3CDTF">2017-06-14T16:19:01Z</dcterms:modified>
</cp:coreProperties>
</file>